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397" r:id="rId3"/>
    <p:sldId id="381" r:id="rId4"/>
    <p:sldId id="384" r:id="rId5"/>
    <p:sldId id="405" r:id="rId6"/>
    <p:sldId id="408" r:id="rId7"/>
    <p:sldId id="300" r:id="rId8"/>
    <p:sldId id="385" r:id="rId9"/>
  </p:sldIdLst>
  <p:sldSz cx="12192000" cy="6858000"/>
  <p:notesSz cx="9939338" cy="68087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D4D9A59-801B-4ABF-B703-6834729E61EB}">
          <p14:sldIdLst>
            <p14:sldId id="397"/>
            <p14:sldId id="381"/>
            <p14:sldId id="384"/>
            <p14:sldId id="405"/>
            <p14:sldId id="408"/>
            <p14:sldId id="300"/>
            <p14:sldId id="385"/>
          </p14:sldIdLst>
        </p14:section>
        <p14:section name="Раздел без заголовка" id="{2A23AA1C-380E-43E6-BEAD-E6320EB6BA7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  <p15:guide id="3" orient="horz" pos="2144">
          <p15:clr>
            <a:srgbClr val="A4A3A4"/>
          </p15:clr>
        </p15:guide>
        <p15:guide id="4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63" autoAdjust="0"/>
    <p:restoredTop sz="97677" autoAdjust="0"/>
  </p:normalViewPr>
  <p:slideViewPr>
    <p:cSldViewPr>
      <p:cViewPr varScale="1">
        <p:scale>
          <a:sx n="81" d="100"/>
          <a:sy n="81" d="100"/>
        </p:scale>
        <p:origin x="114" y="7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86" y="-58"/>
      </p:cViewPr>
      <p:guideLst>
        <p:guide orient="horz" pos="3108"/>
        <p:guide pos="2121"/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b="1" dirty="0" smtClean="0">
                <a:effectLst/>
              </a:rPr>
              <a:t>Объем закупок у региональных Поставщиков (Подрядчиков, Исполнителей) в 2024 году</a:t>
            </a:r>
            <a:endParaRPr lang="ru-RU" sz="1600" dirty="0">
              <a:effectLst/>
            </a:endParaRPr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4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5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cat>
            <c:strRef>
              <c:f>Лист1!$A$2:$A$3</c:f>
              <c:strCache>
                <c:ptCount val="2"/>
                <c:pt idx="0">
                  <c:v>Сумма контрактов, заключенных с региональными поставщиками (подрядчиками, исполнителями), являющимися налоговыми резидентами Тверской области: 2 488,72 млн. руб. - 70 %</c:v>
                </c:pt>
                <c:pt idx="1">
                  <c:v>Сумма контрактов, заключенных с поставщиками (подрядчиками, исполнителями), не являющимися налоговыми резидентами Тверской области: 1 085,94 млн. руб. - 30%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ru-RU" sz="1600" b="1" dirty="0" smtClean="0">
                <a:effectLst/>
              </a:rPr>
              <a:t>Объем закупок у региональных Поставщиков (Подрядчиков, Исполнителей) в 2023 году</a:t>
            </a:r>
            <a:endParaRPr lang="ru-RU" sz="1600" dirty="0">
              <a:effectLst/>
            </a:endParaRPr>
          </a:p>
        </c:rich>
      </c:tx>
      <c:layout/>
      <c:overlay val="0"/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  <a:satMod val="105000"/>
                  </a:schemeClr>
                </a:solidFill>
                <a:prstDash val="solid"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dPt>
          <c:cat>
            <c:strRef>
              <c:f>Лист1!$A$2:$A$3</c:f>
              <c:strCache>
                <c:ptCount val="2"/>
                <c:pt idx="0">
                  <c:v>Сумма контрактов, заключенных с региональными поставщиками (подрядчиками, исполнителями), являющимися налоговыми резидентами Тверской области: 2 488,72 млн. руб. - 70 %</c:v>
                </c:pt>
                <c:pt idx="1">
                  <c:v>Сумма контрактов, заключенных с поставщиками (подрядчиками, исполнителями), не являющимися налоговыми резидентами Тверской области: 1 085,94 млн. руб. - 30%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59</c:v>
                </c:pt>
                <c:pt idx="1">
                  <c:v>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0000"/>
                    <a:satMod val="300000"/>
                  </a:schemeClr>
                </a:gs>
                <a:gs pos="35000">
                  <a:schemeClr val="accent5">
                    <a:tint val="37000"/>
                    <a:satMod val="300000"/>
                  </a:schemeClr>
                </a:gs>
                <a:gs pos="100000">
                  <a:schemeClr val="accent5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5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Общее количество проведенных закупок для заказчиков, единиц</c:v>
                </c:pt>
                <c:pt idx="1">
                  <c:v>Общее количество опубликованных закупок для заказчиков, единиц
</c:v>
                </c:pt>
                <c:pt idx="2">
                  <c:v>Количество закупок, которые привели к заключению контракта, единиц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553</c:v>
                </c:pt>
                <c:pt idx="1">
                  <c:v>540</c:v>
                </c:pt>
                <c:pt idx="2">
                  <c:v>471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 w="9525" cap="flat" cmpd="sng" algn="ctr">
              <a:solidFill>
                <a:schemeClr val="accent3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Общее количество проведенных закупок для заказчиков, единиц</c:v>
                </c:pt>
                <c:pt idx="1">
                  <c:v>Общее количество опубликованных закупок для заказчиков, единиц
</c:v>
                </c:pt>
                <c:pt idx="2">
                  <c:v>Количество закупок, которые привели к заключению контракта, единиц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675</c:v>
                </c:pt>
                <c:pt idx="1">
                  <c:v>695</c:v>
                </c:pt>
                <c:pt idx="2">
                  <c:v>555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-1897372832"/>
        <c:axId val="-1897368480"/>
      </c:barChart>
      <c:catAx>
        <c:axId val="-1897372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-1897368480"/>
        <c:crosses val="autoZero"/>
        <c:auto val="1"/>
        <c:lblAlgn val="ctr"/>
        <c:lblOffset val="100"/>
        <c:noMultiLvlLbl val="0"/>
      </c:catAx>
      <c:valAx>
        <c:axId val="-1897368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-1897372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Суммарная начальная (максимальная) цена контрактов по проведённым закупкам, млн. руб. </c:v>
                </c:pt>
              </c:strCache>
            </c:strRef>
          </c:tx>
          <c:spPr>
            <a:solidFill>
              <a:srgbClr val="92D050"/>
            </a:solidFill>
          </c:spPr>
          <c:dPt>
            <c:idx val="0"/>
            <c:bubble3D val="0"/>
            <c:spPr>
              <a:solidFill>
                <a:schemeClr val="accent3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0.13630183554527475"/>
                  <c:y val="-6.613813242723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4515111095859062"/>
                  <c:y val="0.1722941255112969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3455.8</c:v>
                </c:pt>
                <c:pt idx="1">
                  <c:v>4099.74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83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39860629429191591"/>
          <c:y val="0.3085821501103172"/>
          <c:w val="0.22472964621409675"/>
          <c:h val="0.4754487620935846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Начальная (максимальная) цена контрактов по проведённым закупкам, которые привели к заключению контракта, млн. руб. </c:v>
                </c:pt>
              </c:strCache>
            </c:strRef>
          </c:tx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Pt>
            <c:idx val="1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0.13737813109085387"/>
                  <c:y val="6.19600197094175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2241859237209339"/>
                  <c:y val="-2.7981743932555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2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3165.21</c:v>
                </c:pt>
                <c:pt idx="1">
                  <c:v>3696.95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46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2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dk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5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0.63514</cdr:x>
      <cdr:y>0.19848</cdr:y>
    </cdr:from>
    <cdr:to>
      <cdr:x>0.95946</cdr:x>
      <cdr:y>0.38638</cdr:y>
    </cdr:to>
    <cdr:sp macro="" textlink="">
      <cdr:nvSpPr>
        <cdr:cNvPr id="2" name="Скругленная прямоугольная выноска 1"/>
        <cdr:cNvSpPr/>
      </cdr:nvSpPr>
      <cdr:spPr>
        <a:xfrm xmlns:a="http://schemas.openxmlformats.org/drawingml/2006/main">
          <a:off x="3613049" y="1086209"/>
          <a:ext cx="1844962" cy="1028272"/>
        </a:xfrm>
        <a:prstGeom xmlns:a="http://schemas.openxmlformats.org/drawingml/2006/main" prst="wedgeRoundRectCallout">
          <a:avLst/>
        </a:prstGeom>
      </cdr:spPr>
      <cdr:style>
        <a:lnRef xmlns:a="http://schemas.openxmlformats.org/drawingml/2006/main" idx="2">
          <a:schemeClr val="accent4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6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70</a:t>
          </a:r>
          <a:r>
            <a:rPr lang="en-US" sz="16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% </a:t>
          </a:r>
        </a:p>
        <a:p xmlns:a="http://schemas.openxmlformats.org/drawingml/2006/main">
          <a:endParaRPr lang="en-US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 xmlns:a="http://schemas.openxmlformats.org/drawingml/2006/main">
          <a:endParaRPr lang="ru-RU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0.06464</cdr:x>
      <cdr:y>0.15979</cdr:y>
    </cdr:from>
    <cdr:to>
      <cdr:x>0.31845</cdr:x>
      <cdr:y>0.39133</cdr:y>
    </cdr:to>
    <cdr:sp macro="" textlink="">
      <cdr:nvSpPr>
        <cdr:cNvPr id="3" name="Скругленная прямоугольная выноска 2"/>
        <cdr:cNvSpPr/>
      </cdr:nvSpPr>
      <cdr:spPr>
        <a:xfrm xmlns:a="http://schemas.openxmlformats.org/drawingml/2006/main">
          <a:off x="367705" y="874484"/>
          <a:ext cx="1443856" cy="1267118"/>
        </a:xfrm>
        <a:prstGeom xmlns:a="http://schemas.openxmlformats.org/drawingml/2006/main" prst="wedgeRoundRectCallout">
          <a:avLst/>
        </a:prstGeom>
      </cdr:spPr>
      <cdr:style>
        <a:lnRef xmlns:a="http://schemas.openxmlformats.org/drawingml/2006/main" idx="2">
          <a:schemeClr val="accent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600" b="1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3</a:t>
          </a:r>
          <a:r>
            <a:rPr lang="ru-RU" sz="16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0</a:t>
          </a:r>
          <a:r>
            <a:rPr lang="en-US" sz="16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% </a:t>
          </a:r>
        </a:p>
        <a:p xmlns:a="http://schemas.openxmlformats.org/drawingml/2006/main">
          <a:pPr algn="ctr"/>
          <a:endParaRPr lang="en-US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 xmlns:a="http://schemas.openxmlformats.org/drawingml/2006/main">
          <a:pPr algn="ctr"/>
          <a:endParaRPr lang="ru-RU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0.56834</cdr:x>
      <cdr:y>0.49714</cdr:y>
    </cdr:from>
    <cdr:to>
      <cdr:x>0.92405</cdr:x>
      <cdr:y>0.79238</cdr:y>
    </cdr:to>
    <cdr:sp macro="" textlink="">
      <cdr:nvSpPr>
        <cdr:cNvPr id="4" name="Скругленный прямоугольник 3"/>
        <cdr:cNvSpPr/>
      </cdr:nvSpPr>
      <cdr:spPr>
        <a:xfrm xmlns:a="http://schemas.openxmlformats.org/drawingml/2006/main">
          <a:off x="3233098" y="2720641"/>
          <a:ext cx="2023485" cy="1615720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0.18919</cdr:x>
      <cdr:y>0.40067</cdr:y>
    </cdr:from>
    <cdr:to>
      <cdr:x>0.51351</cdr:x>
      <cdr:y>0.65789</cdr:y>
    </cdr:to>
    <cdr:sp macro="" textlink="">
      <cdr:nvSpPr>
        <cdr:cNvPr id="7" name="Скругленный прямоугольник 6"/>
        <cdr:cNvSpPr/>
      </cdr:nvSpPr>
      <cdr:spPr>
        <a:xfrm xmlns:a="http://schemas.openxmlformats.org/drawingml/2006/main">
          <a:off x="1008111" y="2192736"/>
          <a:ext cx="1728191" cy="1407664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1">
          <a:schemeClr val="accent5"/>
        </a:lnRef>
        <a:fillRef xmlns:a="http://schemas.openxmlformats.org/drawingml/2006/main" idx="2">
          <a:schemeClr val="accent5"/>
        </a:fillRef>
        <a:effectRef xmlns:a="http://schemas.openxmlformats.org/drawingml/2006/main" idx="1">
          <a:schemeClr val="accent5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0.63514</cdr:x>
      <cdr:y>0.19848</cdr:y>
    </cdr:from>
    <cdr:to>
      <cdr:x>0.95946</cdr:x>
      <cdr:y>0.38247</cdr:y>
    </cdr:to>
    <cdr:sp macro="" textlink="">
      <cdr:nvSpPr>
        <cdr:cNvPr id="2" name="Скругленная прямоугольная выноска 1"/>
        <cdr:cNvSpPr/>
      </cdr:nvSpPr>
      <cdr:spPr>
        <a:xfrm xmlns:a="http://schemas.openxmlformats.org/drawingml/2006/main">
          <a:off x="3613077" y="1086203"/>
          <a:ext cx="1844937" cy="1006907"/>
        </a:xfrm>
        <a:prstGeom xmlns:a="http://schemas.openxmlformats.org/drawingml/2006/main" prst="wedgeRoundRectCallout">
          <a:avLst/>
        </a:prstGeom>
      </cdr:spPr>
      <cdr:style>
        <a:lnRef xmlns:a="http://schemas.openxmlformats.org/drawingml/2006/main" idx="2">
          <a:schemeClr val="accent2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pPr algn="ctr"/>
          <a:r>
            <a:rPr lang="ru-RU" sz="1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59</a:t>
          </a:r>
          <a:r>
            <a:rPr lang="en-US" sz="16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% </a:t>
          </a:r>
        </a:p>
        <a:p xmlns:a="http://schemas.openxmlformats.org/drawingml/2006/main">
          <a:endParaRPr lang="en-US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 xmlns:a="http://schemas.openxmlformats.org/drawingml/2006/main">
          <a:endParaRPr lang="ru-RU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0.0753</cdr:x>
      <cdr:y>0.15269</cdr:y>
    </cdr:from>
    <cdr:to>
      <cdr:x>0.32911</cdr:x>
      <cdr:y>0.38423</cdr:y>
    </cdr:to>
    <cdr:sp macro="" textlink="">
      <cdr:nvSpPr>
        <cdr:cNvPr id="3" name="Скругленная прямоугольная выноска 2"/>
        <cdr:cNvSpPr/>
      </cdr:nvSpPr>
      <cdr:spPr>
        <a:xfrm xmlns:a="http://schemas.openxmlformats.org/drawingml/2006/main">
          <a:off x="428375" y="835612"/>
          <a:ext cx="1443831" cy="1267128"/>
        </a:xfrm>
        <a:prstGeom xmlns:a="http://schemas.openxmlformats.org/drawingml/2006/main" prst="wedgeRoundRectCallout">
          <a:avLst/>
        </a:prstGeom>
      </cdr:spPr>
      <cdr:style>
        <a:lnRef xmlns:a="http://schemas.openxmlformats.org/drawingml/2006/main" idx="2">
          <a:schemeClr val="accent3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41</a:t>
          </a:r>
          <a:r>
            <a:rPr lang="en-US" sz="1600" b="1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% </a:t>
          </a:r>
        </a:p>
        <a:p xmlns:a="http://schemas.openxmlformats.org/drawingml/2006/main">
          <a:pPr algn="ctr"/>
          <a:endParaRPr lang="en-US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  <a:p xmlns:a="http://schemas.openxmlformats.org/drawingml/2006/main">
          <a:pPr algn="ctr"/>
          <a:endParaRPr lang="ru-RU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  <cdr:relSizeAnchor xmlns:cdr="http://schemas.openxmlformats.org/drawingml/2006/chartDrawing">
    <cdr:from>
      <cdr:x>0.56834</cdr:x>
      <cdr:y>0.49714</cdr:y>
    </cdr:from>
    <cdr:to>
      <cdr:x>0.92405</cdr:x>
      <cdr:y>0.79238</cdr:y>
    </cdr:to>
    <cdr:sp macro="" textlink="">
      <cdr:nvSpPr>
        <cdr:cNvPr id="4" name="Скругленный прямоугольник 3"/>
        <cdr:cNvSpPr/>
      </cdr:nvSpPr>
      <cdr:spPr>
        <a:xfrm xmlns:a="http://schemas.openxmlformats.org/drawingml/2006/main">
          <a:off x="3233098" y="2720641"/>
          <a:ext cx="2023485" cy="1615720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0.18919</cdr:x>
      <cdr:y>0.40067</cdr:y>
    </cdr:from>
    <cdr:to>
      <cdr:x>0.51351</cdr:x>
      <cdr:y>0.65789</cdr:y>
    </cdr:to>
    <cdr:sp macro="" textlink="">
      <cdr:nvSpPr>
        <cdr:cNvPr id="7" name="Скругленный прямоугольник 6"/>
        <cdr:cNvSpPr/>
      </cdr:nvSpPr>
      <cdr:spPr>
        <a:xfrm xmlns:a="http://schemas.openxmlformats.org/drawingml/2006/main">
          <a:off x="1008111" y="2192736"/>
          <a:ext cx="1728191" cy="1407664"/>
        </a:xfrm>
        <a:prstGeom xmlns:a="http://schemas.openxmlformats.org/drawingml/2006/main" prst="roundRect">
          <a:avLst/>
        </a:prstGeom>
      </cdr:spPr>
      <cdr:style>
        <a:lnRef xmlns:a="http://schemas.openxmlformats.org/drawingml/2006/main" idx="1">
          <a:schemeClr val="accent3"/>
        </a:lnRef>
        <a:fillRef xmlns:a="http://schemas.openxmlformats.org/drawingml/2006/main" idx="2">
          <a:schemeClr val="accent3"/>
        </a:fillRef>
        <a:effectRef xmlns:a="http://schemas.openxmlformats.org/drawingml/2006/main" idx="1">
          <a:schemeClr val="accent3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0.17483</cdr:x>
      <cdr:y>0.39766</cdr:y>
    </cdr:from>
    <cdr:to>
      <cdr:x>0.53559</cdr:x>
      <cdr:y>0.66198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994523" y="2176211"/>
          <a:ext cx="2052228" cy="14465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Сумма контрактов, заключенных с поставщиками (подрядчиками, исполнителями), не являющимися налоговыми резидентами Тверской области:</a:t>
          </a:r>
          <a:endParaRPr lang="en-US" sz="11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 </a:t>
          </a:r>
          <a:r>
            <a:rPr lang="ru-RU" sz="11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1280,68 </a:t>
          </a:r>
          <a:r>
            <a:rPr lang="ru-RU" sz="1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млн. руб</a:t>
          </a:r>
          <a:r>
            <a: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</a:t>
          </a:r>
          <a:endParaRPr lang="ru-RU" sz="1100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0.56889</cdr:x>
      <cdr:y>0.49923</cdr:y>
    </cdr:from>
    <cdr:to>
      <cdr:x>0.92649</cdr:x>
      <cdr:y>0.79449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3236207" y="2732112"/>
          <a:ext cx="2034227" cy="161582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Сумма контрактов, заключенных с региональными поставщиками (подрядчиками, исполнителями), являющимися налоговыми резидентами Тверской области: </a:t>
          </a:r>
          <a:endParaRPr lang="en-US" sz="1100" dirty="0" smtClean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1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1840,75 млн</a:t>
          </a:r>
          <a:r>
            <a:rPr lang="ru-RU" sz="1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. руб.</a:t>
          </a:r>
          <a:endParaRPr lang="ru-RU" sz="11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4"/>
            <a:ext cx="4307045" cy="341622"/>
          </a:xfrm>
          <a:prstGeom prst="rect">
            <a:avLst/>
          </a:prstGeom>
        </p:spPr>
        <p:txBody>
          <a:bodyPr vert="horz" lIns="91369" tIns="45685" rIns="91369" bIns="4568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30002" y="4"/>
            <a:ext cx="4307045" cy="341622"/>
          </a:xfrm>
          <a:prstGeom prst="rect">
            <a:avLst/>
          </a:prstGeom>
        </p:spPr>
        <p:txBody>
          <a:bodyPr vert="horz" lIns="91369" tIns="45685" rIns="91369" bIns="45685" rtlCol="0"/>
          <a:lstStyle>
            <a:lvl1pPr algn="r">
              <a:defRPr sz="1200"/>
            </a:lvl1pPr>
          </a:lstStyle>
          <a:p>
            <a:fld id="{24250C05-A3A3-40B5-94F6-EE8570D758FB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0" y="6467170"/>
            <a:ext cx="4307045" cy="341621"/>
          </a:xfrm>
          <a:prstGeom prst="rect">
            <a:avLst/>
          </a:prstGeom>
        </p:spPr>
        <p:txBody>
          <a:bodyPr vert="horz" lIns="91369" tIns="45685" rIns="91369" bIns="4568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30002" y="6467170"/>
            <a:ext cx="4307045" cy="341621"/>
          </a:xfrm>
          <a:prstGeom prst="rect">
            <a:avLst/>
          </a:prstGeom>
        </p:spPr>
        <p:txBody>
          <a:bodyPr vert="horz" lIns="91369" tIns="45685" rIns="91369" bIns="45685" rtlCol="0" anchor="b"/>
          <a:lstStyle>
            <a:lvl1pPr algn="r">
              <a:defRPr sz="1200"/>
            </a:lvl1pPr>
          </a:lstStyle>
          <a:p>
            <a:fld id="{21B56B0C-1314-4483-AFD0-84C642FAAA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3354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4"/>
            <a:ext cx="4307045" cy="341622"/>
          </a:xfrm>
          <a:prstGeom prst="rect">
            <a:avLst/>
          </a:prstGeom>
        </p:spPr>
        <p:txBody>
          <a:bodyPr vert="horz" lIns="91369" tIns="45685" rIns="91369" bIns="4568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30002" y="4"/>
            <a:ext cx="4307045" cy="341622"/>
          </a:xfrm>
          <a:prstGeom prst="rect">
            <a:avLst/>
          </a:prstGeom>
        </p:spPr>
        <p:txBody>
          <a:bodyPr vert="horz" lIns="91369" tIns="45685" rIns="91369" bIns="45685" rtlCol="0"/>
          <a:lstStyle>
            <a:lvl1pPr algn="r">
              <a:defRPr sz="1200"/>
            </a:lvl1pPr>
          </a:lstStyle>
          <a:p>
            <a:fld id="{4018D41C-1447-4753-85CB-E7D3C652BB6B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87812" cy="2298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9" tIns="45685" rIns="91369" bIns="4568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935" y="3276734"/>
            <a:ext cx="7951470" cy="2680960"/>
          </a:xfrm>
          <a:prstGeom prst="rect">
            <a:avLst/>
          </a:prstGeom>
        </p:spPr>
        <p:txBody>
          <a:bodyPr vert="horz" lIns="91369" tIns="45685" rIns="91369" bIns="4568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6467170"/>
            <a:ext cx="4307045" cy="341621"/>
          </a:xfrm>
          <a:prstGeom prst="rect">
            <a:avLst/>
          </a:prstGeom>
        </p:spPr>
        <p:txBody>
          <a:bodyPr vert="horz" lIns="91369" tIns="45685" rIns="91369" bIns="4568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30002" y="6467170"/>
            <a:ext cx="4307045" cy="341621"/>
          </a:xfrm>
          <a:prstGeom prst="rect">
            <a:avLst/>
          </a:prstGeom>
        </p:spPr>
        <p:txBody>
          <a:bodyPr vert="horz" lIns="91369" tIns="45685" rIns="91369" bIns="45685" rtlCol="0" anchor="b"/>
          <a:lstStyle>
            <a:lvl1pPr algn="r">
              <a:defRPr sz="1200"/>
            </a:lvl1pPr>
          </a:lstStyle>
          <a:p>
            <a:fld id="{AC557F20-C0FA-47EE-A732-0814A0F3F44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5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57F20-C0FA-47EE-A732-0814A0F3F44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36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57F20-C0FA-47EE-A732-0814A0F3F44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8824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57F20-C0FA-47EE-A732-0814A0F3F44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8824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57F20-C0FA-47EE-A732-0814A0F3F44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111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557F20-C0FA-47EE-A732-0814A0F3F44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123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66189-388C-4E99-8E26-FD80C0A42B36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105CC-9C79-43CA-B1D1-6C241E9B9F22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4316B-FC69-479B-BEC5-769CB640FEC7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80BC-60C9-48CD-A7DB-9847F277BC7E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12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C99E-2FCA-4ED4-87C9-ACF6ED173A0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29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E30134-499A-4A7E-B2D4-6E04806D5607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8830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01799-97D3-4763-8FD8-488CF1D2E4D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7231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1AAE0-ADA0-4961-9AD0-78DE1C72938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36056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BA22B-A246-4070-A40B-68B54EC0A42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0825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2A150-4814-4E45-AD36-D663A446FC9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284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B7FEE-4627-41DB-92B6-0E1385C49E9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92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6473C-07C0-4F02-8F9E-5B98469333AD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108E86-356B-49E5-9955-F42077B1B11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670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FB7E4-2188-4278-BF89-1D244E372DF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631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8C1A7-9581-4589-BADF-2DB3AF10F3AA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856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034C6-B27F-4858-AF4C-877C6AB44CE8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A9DC1-0EF4-4407-9CE7-A0DFDE5AEF19}" type="datetime1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D786A-4C9E-4A37-B93F-E16CCAD571E1}" type="datetime1">
              <a:rPr lang="ru-RU" smtClean="0"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25D1F-AEFE-421E-878A-57D8EF9F9982}" type="datetime1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159AF-952B-47B9-ABF8-A09E17D13710}" type="datetime1">
              <a:rPr lang="ru-RU" smtClean="0"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726B2-CA90-492E-B434-81C23B914840}" type="datetime1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80E16-15BE-4ACC-AF26-105520B4DF4D}" type="datetime1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D8099-4347-47CF-ABA9-78B5FBEF6063}" type="datetime1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F9342-25A3-4FEE-A49E-18352D9D87A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t>30.01.2025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47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5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/>
          </a:p>
          <a:p>
            <a:pPr marL="0" indent="0" algn="ctr">
              <a:buNone/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итогах проведения закупок товаров, работ и услуг заказчиками в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 и задачах на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endParaRPr lang="ru-RU" dirty="0"/>
          </a:p>
        </p:txBody>
      </p:sp>
      <p:pic>
        <p:nvPicPr>
          <p:cNvPr id="5" name="Picture 2" descr="C:\МОЙ ДИСК\Субботина Наталья\5 КЛАСС\Без названия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432" y="332656"/>
            <a:ext cx="858329" cy="105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7888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763218" y="6391062"/>
            <a:ext cx="2133600" cy="283131"/>
          </a:xfrm>
        </p:spPr>
        <p:txBody>
          <a:bodyPr/>
          <a:lstStyle/>
          <a:p>
            <a:r>
              <a:rPr lang="ru-RU" dirty="0" smtClean="0"/>
              <a:t>2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71464" y="482822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686018" y="162743"/>
            <a:ext cx="9144000" cy="3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           ИТОГИ </a:t>
            </a:r>
            <a:r>
              <a:rPr lang="ru-RU" b="1" dirty="0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76" y="86777"/>
            <a:ext cx="646604" cy="792089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271464" y="6356351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244720"/>
              </p:ext>
            </p:extLst>
          </p:nvPr>
        </p:nvGraphicFramePr>
        <p:xfrm>
          <a:off x="632139" y="1012611"/>
          <a:ext cx="11251758" cy="446914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13626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1548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2352"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оличественные показатели по закупкам, проведенным конкурентными способами  в соответствии с положениями ФЗ № 44-ФЗ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2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4432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оличество проведенных/опубликованных закупок для заказчиков,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675/695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816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Суммарная начальная (максимальная) цена контрактов по проведённым закупкам, млн.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4 099,74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1088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Количество закупок, которые привели к заключению контракта, единиц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6816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Начальная (максимальная) цена контрактов по проведённым закупкам, которые привели к заключению контракта,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млн. руб.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3 696,95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5104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Размер снижения начальной (максимальной) цены контрактов по итогам проведения закупок, млн. руб./%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101,10 (2,73%)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8120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Среднее количество поданных заявок на 1 закупку, единиц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765074">
                <a:tc>
                  <a:txBody>
                    <a:bodyPr/>
                    <a:lstStyle/>
                    <a:p>
                      <a:pPr algn="l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жалоб, поступивших в УФАС по Тверской области / из</a:t>
                      </a:r>
                      <a:r>
                        <a:rPr lang="ru-RU" sz="1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них признаны обоснованными, единиц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 1 </a:t>
                      </a:r>
                      <a:endParaRPr lang="ru-RU" sz="1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983432" y="6165304"/>
            <a:ext cx="10324728" cy="422920"/>
          </a:xfrm>
        </p:spPr>
        <p:txBody>
          <a:bodyPr>
            <a:noAutofit/>
          </a:bodyPr>
          <a:lstStyle/>
          <a:p>
            <a:pPr algn="l"/>
            <a:r>
              <a:rPr lang="ru-RU" sz="3600" dirty="0"/>
              <a:t>             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95400" y="5706830"/>
            <a:ext cx="11305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Проведенные/опубликованные закупки – закупки с датой подведения итогов/публикации с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01.01.2024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31.12.2024,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включая закупки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, опубликованные и проведенные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для нужд заказчиков города Твери Комитетом государственного заказа Тверской области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(34/30 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единиц) и отмененные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закупки (4 единицы)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763218" y="6453336"/>
            <a:ext cx="2133600" cy="283131"/>
          </a:xfrm>
        </p:spPr>
        <p:txBody>
          <a:bodyPr/>
          <a:lstStyle/>
          <a:p>
            <a:r>
              <a:rPr lang="ru-RU" dirty="0"/>
              <a:t>3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71464" y="482822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686018" y="162743"/>
            <a:ext cx="9144000" cy="3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ИТОГИ </a:t>
            </a:r>
            <a:r>
              <a:rPr lang="ru-RU" b="1" dirty="0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ГОДА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76" y="86777"/>
            <a:ext cx="646604" cy="792089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271464" y="6356351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3"/>
          <p:cNvSpPr txBox="1">
            <a:spLocks/>
          </p:cNvSpPr>
          <p:nvPr/>
        </p:nvSpPr>
        <p:spPr>
          <a:xfrm>
            <a:off x="373524" y="858328"/>
            <a:ext cx="11411109" cy="86409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Объем закупок у региональных Поставщиков (Подрядчиков, Исполнителей) 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23392" y="1844824"/>
            <a:ext cx="6552728" cy="18722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Количество проведенных закупок, по итогам которых контракты были заключены с Поставщиками (Подрядчиками, Исполнителями), являющимися налоговыми резидентами Тверской области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320136" y="1844824"/>
            <a:ext cx="4464496" cy="18722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358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единиц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64,5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% от числа закупок, которые привели к заключению контракта)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23392" y="3889995"/>
            <a:ext cx="6552728" cy="19872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itchFamily="2" charset="2"/>
              <a:buChar char="Ø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Общая сумма контрактов, заключённых с региональными Поставщиками (Подрядчиками, Исполнителями) по итогам проведения конкурентных закупок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20136" y="3889994"/>
            <a:ext cx="4464496" cy="198727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488,72 млн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руб. </a:t>
            </a:r>
          </a:p>
          <a:p>
            <a:pPr algn="ctr"/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(69,6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% от стоимости заключенных контрактов по итогам проведения закупок) </a:t>
            </a:r>
          </a:p>
        </p:txBody>
      </p:sp>
    </p:spTree>
    <p:extLst>
      <p:ext uri="{BB962C8B-B14F-4D97-AF65-F5344CB8AC3E}">
        <p14:creationId xmlns:p14="http://schemas.microsoft.com/office/powerpoint/2010/main" val="3286739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763218" y="6453336"/>
            <a:ext cx="2133600" cy="283131"/>
          </a:xfrm>
        </p:spPr>
        <p:txBody>
          <a:bodyPr/>
          <a:lstStyle/>
          <a:p>
            <a:r>
              <a:rPr lang="ru-RU" dirty="0"/>
              <a:t>4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71464" y="482822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686018" y="162743"/>
            <a:ext cx="9144000" cy="3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СРАВНЕНИЕ ИТОГОВ 2023 И 2024 ГОДОВ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76" y="86777"/>
            <a:ext cx="646604" cy="792089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271464" y="6356351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Диаграмма 38"/>
          <p:cNvGraphicFramePr/>
          <p:nvPr>
            <p:extLst>
              <p:ext uri="{D42A27DB-BD31-4B8C-83A1-F6EECF244321}">
                <p14:modId xmlns:p14="http://schemas.microsoft.com/office/powerpoint/2010/main" val="3381543207"/>
              </p:ext>
            </p:extLst>
          </p:nvPr>
        </p:nvGraphicFramePr>
        <p:xfrm>
          <a:off x="6268355" y="878866"/>
          <a:ext cx="5688631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9965922" y="2233632"/>
            <a:ext cx="1728192" cy="738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закупок у Тверских поставщиков </a:t>
            </a:r>
            <a:endParaRPr lang="ru-RU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358</a:t>
            </a:r>
            <a:endParaRPr lang="ru-RU" sz="11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6654473" y="2044101"/>
            <a:ext cx="1368151" cy="99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закупок у </a:t>
            </a:r>
            <a:r>
              <a:rPr lang="ru-R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поставщиков из других регионов </a:t>
            </a:r>
            <a:r>
              <a:rPr lang="en-US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197</a:t>
            </a:r>
            <a:endParaRPr lang="ru-RU" sz="1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9480376" y="3615073"/>
            <a:ext cx="203422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контрактов, заключенных с региональными поставщиками (подрядчиками, исполнителями), являющимися налоговыми резидентами Тверской области: </a:t>
            </a:r>
            <a:endParaRPr lang="en-US" sz="11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488,72 млн. руб.</a:t>
            </a:r>
            <a:endParaRPr lang="ru-RU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48128" y="3068960"/>
            <a:ext cx="20522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контрактов, заключенных с поставщиками (подрядчиками, исполнителями), не являющимися налоговыми резидентами Тверской области:</a:t>
            </a:r>
            <a:endParaRPr lang="en-US" sz="1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1 085,94 млн. руб</a:t>
            </a: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2075501286"/>
              </p:ext>
            </p:extLst>
          </p:nvPr>
        </p:nvGraphicFramePr>
        <p:xfrm>
          <a:off x="443374" y="878866"/>
          <a:ext cx="5688631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11424" y="1973946"/>
            <a:ext cx="1294174" cy="998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закупок у поставщиков из других регионов </a:t>
            </a: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162</a:t>
            </a:r>
            <a:endParaRPr lang="ru-RU" sz="1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26278" y="2233632"/>
            <a:ext cx="1853697" cy="738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закупок у Тверских </a:t>
            </a:r>
            <a:r>
              <a:rPr lang="ru-R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поставщиков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309</a:t>
            </a:r>
            <a:endParaRPr lang="ru-RU" sz="11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216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763218" y="6453336"/>
            <a:ext cx="2133600" cy="283131"/>
          </a:xfrm>
        </p:spPr>
        <p:txBody>
          <a:bodyPr/>
          <a:lstStyle/>
          <a:p>
            <a:r>
              <a:rPr lang="ru-RU" dirty="0"/>
              <a:t>5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71464" y="482822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686018" y="162743"/>
            <a:ext cx="9144000" cy="3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b="1" dirty="0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СРАВНЕНИЕ ИТОГОВ 2023 И 2024 ГОДОВ</a:t>
            </a:r>
            <a:endParaRPr lang="ru-RU" b="1" dirty="0">
              <a:solidFill>
                <a:srgbClr val="A8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76" y="86777"/>
            <a:ext cx="646604" cy="792089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271464" y="6356351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9" name="Диаграмма 18"/>
          <p:cNvGraphicFramePr/>
          <p:nvPr>
            <p:extLst>
              <p:ext uri="{D42A27DB-BD31-4B8C-83A1-F6EECF244321}">
                <p14:modId xmlns:p14="http://schemas.microsoft.com/office/powerpoint/2010/main" val="1327092805"/>
              </p:ext>
            </p:extLst>
          </p:nvPr>
        </p:nvGraphicFramePr>
        <p:xfrm>
          <a:off x="495400" y="771657"/>
          <a:ext cx="11401418" cy="28733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8" name="Диаграмма 27"/>
          <p:cNvGraphicFramePr/>
          <p:nvPr>
            <p:extLst>
              <p:ext uri="{D42A27DB-BD31-4B8C-83A1-F6EECF244321}">
                <p14:modId xmlns:p14="http://schemas.microsoft.com/office/powerpoint/2010/main" val="2706793183"/>
              </p:ext>
            </p:extLst>
          </p:nvPr>
        </p:nvGraphicFramePr>
        <p:xfrm>
          <a:off x="263352" y="3645024"/>
          <a:ext cx="5740583" cy="2662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3" name="Диаграмма 42"/>
          <p:cNvGraphicFramePr/>
          <p:nvPr>
            <p:extLst>
              <p:ext uri="{D42A27DB-BD31-4B8C-83A1-F6EECF244321}">
                <p14:modId xmlns:p14="http://schemas.microsoft.com/office/powerpoint/2010/main" val="3775328431"/>
              </p:ext>
            </p:extLst>
          </p:nvPr>
        </p:nvGraphicFramePr>
        <p:xfrm>
          <a:off x="5947951" y="3616494"/>
          <a:ext cx="5787879" cy="2735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113490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1271464" y="720030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686018" y="322783"/>
            <a:ext cx="9144000" cy="3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ЗАДАЧИ ПО ОСУЩЕСТВЛЕНИЮ ЗАКУПОК НА </a:t>
            </a:r>
            <a:r>
              <a:rPr lang="ru-RU" b="1" dirty="0" smtClean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dirty="0">
                <a:solidFill>
                  <a:srgbClr val="A8800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76" y="188640"/>
            <a:ext cx="646604" cy="792089"/>
          </a:xfrm>
          <a:prstGeom prst="rect">
            <a:avLst/>
          </a:prstGeom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1268695" y="6356351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867056" y="6371342"/>
            <a:ext cx="2133600" cy="365125"/>
          </a:xfrm>
        </p:spPr>
        <p:txBody>
          <a:bodyPr/>
          <a:lstStyle/>
          <a:p>
            <a:r>
              <a:rPr lang="ru-RU" dirty="0"/>
              <a:t>6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7041" y="1052736"/>
            <a:ext cx="10981954" cy="51125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802678" y="1052736"/>
            <a:ext cx="1058517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Своевременное проведение закупок для нужд заказчиков города Твери с соблюдением требований действующего законодательства о контрактной системе.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Оказание методической помощи заказчикам при проведении закупок в соответствии с изменениями законодательства о контрактной системе, вступившими в силу с 01.01.2025 года, проведение обучающих мероприятий для заказчиков.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Возобновление осуществления «малых закупок» с использованием модуля «Малые закупки» муниципальной информационной системы в сфере закупок города Твери (МИС города Твери).</a:t>
            </a:r>
          </a:p>
          <a:p>
            <a:pPr marL="285750" lvl="0" indent="-285750" algn="just">
              <a:buFont typeface="Wingdings" pitchFamily="2" charset="2"/>
              <a:buChar char="ü"/>
            </a:pP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Внесение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изменений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Порядок осуществления «малых закупок» с использованием модуля «Малые закупки» МИС города Твери в части добавления возможности заключения контракта в электронной форме с использованием электронной подписи.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Организация тестирования контрактных управляющих, сотрудников контрактных служб заказчиков города Твери на предмет знания законодательства о контрактной системе с использованием функционала электронных торговых площадок.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Организация обучения контрактных управляющих, сотрудников контрактных служб заказчиков города Твери специализированной организацией, имеющей лицензию на оказание образовательных услуг (при наличии потребности у заказчиков).</a:t>
            </a:r>
          </a:p>
        </p:txBody>
      </p:sp>
    </p:spTree>
    <p:extLst>
      <p:ext uri="{BB962C8B-B14F-4D97-AF65-F5344CB8AC3E}">
        <p14:creationId xmlns:p14="http://schemas.microsoft.com/office/powerpoint/2010/main" val="378625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9867056" y="6371342"/>
            <a:ext cx="2133600" cy="365125"/>
          </a:xfrm>
        </p:spPr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  <a:p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7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1271464" y="720030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686018" y="322783"/>
            <a:ext cx="9144000" cy="320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ru-RU" sz="2000" b="1" dirty="0">
              <a:solidFill>
                <a:srgbClr val="A8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376" y="188640"/>
            <a:ext cx="646604" cy="792089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1271464" y="6356351"/>
            <a:ext cx="107291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1559496" y="908720"/>
            <a:ext cx="100091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14407" y="2780928"/>
            <a:ext cx="1072919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1F497D">
                    <a:lumMod val="75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10639213"/>
      </p:ext>
    </p:extLst>
  </p:cSld>
  <p:clrMapOvr>
    <a:masterClrMapping/>
  </p:clrMapOvr>
</p:sld>
</file>

<file path=ppt/theme/theme1.xml><?xml version="1.0" encoding="utf-8"?>
<a:theme xmlns:a="http://schemas.openxmlformats.org/drawingml/2006/main" name="Презентация АГТ шаблон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 АГТ шаблон" id="{7A505CDE-7CD9-4EAB-8BF4-496FA5BF0762}" vid="{B1F30A4C-6F81-47B5-9887-987E11677646}"/>
    </a:ext>
  </a:extLst>
</a:theme>
</file>

<file path=ppt/theme/theme2.xml><?xml version="1.0" encoding="utf-8"?>
<a:theme xmlns:a="http://schemas.openxmlformats.org/drawingml/2006/main" name="1_Презентация АГТ шаблон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B8CCE4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 АГТ шаблон" id="{7A505CDE-7CD9-4EAB-8BF4-496FA5BF0762}" vid="{B1F30A4C-6F81-47B5-9887-987E11677646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АГТ шаблон</Template>
  <TotalTime>3305</TotalTime>
  <Words>667</Words>
  <Application>Microsoft Office PowerPoint</Application>
  <PresentationFormat>Широкоэкранный</PresentationFormat>
  <Paragraphs>76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Презентация АГТ шаблон</vt:lpstr>
      <vt:lpstr>1_Презентация АГТ шаблон</vt:lpstr>
      <vt:lpstr>Презентация PowerPoint</vt:lpstr>
      <vt:lpstr>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Довгаш Оксана Валерьевна</dc:creator>
  <cp:lastModifiedBy>Кобозева Светлана Юрьевна</cp:lastModifiedBy>
  <cp:revision>201</cp:revision>
  <cp:lastPrinted>2022-01-31T09:01:22Z</cp:lastPrinted>
  <dcterms:created xsi:type="dcterms:W3CDTF">2022-01-10T08:21:18Z</dcterms:created>
  <dcterms:modified xsi:type="dcterms:W3CDTF">2025-01-30T08:51:53Z</dcterms:modified>
</cp:coreProperties>
</file>